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1140"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59135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61634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4637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4187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83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1783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0237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070915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46313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6072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1/22/2021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48391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1/22/2021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8775313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C8626B-71A2-40BD-91FA-096B00488DBB}"/>
              </a:ext>
            </a:extLst>
          </p:cNvPr>
          <p:cNvSpPr>
            <a:spLocks noGrp="1"/>
          </p:cNvSpPr>
          <p:nvPr>
            <p:ph type="ctrTitle"/>
          </p:nvPr>
        </p:nvSpPr>
        <p:spPr>
          <a:xfrm>
            <a:off x="276223" y="334878"/>
            <a:ext cx="11447874" cy="978387"/>
          </a:xfrm>
        </p:spPr>
        <p:txBody>
          <a:bodyPr anchor="ctr">
            <a:normAutofit/>
          </a:bodyPr>
          <a:lstStyle/>
          <a:p>
            <a:endParaRPr lang="en-IN" sz="5400" b="1" u="sng" cap="none" dirty="0">
              <a:effectLst>
                <a:outerShdw blurRad="38100" dist="38100" dir="2700000" algn="tl">
                  <a:srgbClr val="000000">
                    <a:alpha val="43137"/>
                  </a:srgbClr>
                </a:outerShdw>
              </a:effectLst>
              <a:latin typeface="Bradley Hand ITC" panose="03070402050302030203" pitchFamily="66" charset="0"/>
            </a:endParaRPr>
          </a:p>
        </p:txBody>
      </p:sp>
      <p:sp>
        <p:nvSpPr>
          <p:cNvPr id="3" name="Subtitle 2">
            <a:extLst>
              <a:ext uri="{FF2B5EF4-FFF2-40B4-BE49-F238E27FC236}">
                <a16:creationId xmlns:a16="http://schemas.microsoft.com/office/drawing/2014/main" id="{F8997C72-6064-4285-B677-0786865EC023}"/>
              </a:ext>
            </a:extLst>
          </p:cNvPr>
          <p:cNvSpPr>
            <a:spLocks noGrp="1"/>
          </p:cNvSpPr>
          <p:nvPr>
            <p:ph type="subTitle" idx="1"/>
          </p:nvPr>
        </p:nvSpPr>
        <p:spPr>
          <a:xfrm>
            <a:off x="7720160" y="5110272"/>
            <a:ext cx="4375988" cy="1606010"/>
          </a:xfrm>
        </p:spPr>
        <p:txBody>
          <a:bodyPr anchor="ctr">
            <a:normAutofit lnSpcReduction="10000"/>
          </a:bodyPr>
          <a:lstStyle/>
          <a:p>
            <a:pPr algn="l"/>
            <a:r>
              <a:rPr lang="en-US" sz="1600" b="1" i="0" u="sng" dirty="0">
                <a:solidFill>
                  <a:schemeClr val="tx2">
                    <a:lumMod val="90000"/>
                    <a:alpha val="70000"/>
                  </a:schemeClr>
                </a:solidFill>
              </a:rPr>
              <a:t>NAME</a:t>
            </a:r>
            <a:r>
              <a:rPr lang="en-US" sz="1600" b="1" u="sng" dirty="0">
                <a:solidFill>
                  <a:schemeClr val="tx2">
                    <a:lumMod val="90000"/>
                    <a:alpha val="70000"/>
                  </a:schemeClr>
                </a:solidFill>
              </a:rPr>
              <a:t>:  </a:t>
            </a:r>
            <a:r>
              <a:rPr lang="en-US" sz="1800" b="1" i="0" dirty="0">
                <a:solidFill>
                  <a:schemeClr val="tx2">
                    <a:lumMod val="90000"/>
                    <a:alpha val="70000"/>
                  </a:schemeClr>
                </a:solidFill>
              </a:rPr>
              <a:t>V SARAH PHILOMIN</a:t>
            </a:r>
          </a:p>
          <a:p>
            <a:pPr algn="l"/>
            <a:r>
              <a:rPr lang="en-US" sz="1600" b="1" i="0" u="sng" dirty="0">
                <a:solidFill>
                  <a:schemeClr val="tx2">
                    <a:lumMod val="90000"/>
                    <a:alpha val="70000"/>
                  </a:schemeClr>
                </a:solidFill>
              </a:rPr>
              <a:t>REGNO</a:t>
            </a:r>
            <a:r>
              <a:rPr lang="en-US" sz="1600" b="1" u="sng" dirty="0">
                <a:solidFill>
                  <a:schemeClr val="tx2">
                    <a:lumMod val="90000"/>
                    <a:alpha val="70000"/>
                  </a:schemeClr>
                </a:solidFill>
              </a:rPr>
              <a:t>: </a:t>
            </a:r>
            <a:r>
              <a:rPr lang="en-US" sz="1800" b="1" i="0" dirty="0">
                <a:solidFill>
                  <a:schemeClr val="tx2">
                    <a:lumMod val="90000"/>
                    <a:alpha val="70000"/>
                  </a:schemeClr>
                </a:solidFill>
              </a:rPr>
              <a:t>38120077 – IT </a:t>
            </a:r>
          </a:p>
          <a:p>
            <a:pPr algn="l"/>
            <a:r>
              <a:rPr lang="en-US" sz="1600" b="1" i="0" u="sng" dirty="0">
                <a:solidFill>
                  <a:schemeClr val="tx2">
                    <a:lumMod val="90000"/>
                    <a:alpha val="70000"/>
                  </a:schemeClr>
                </a:solidFill>
              </a:rPr>
              <a:t>INTERNAL GUIDE</a:t>
            </a:r>
            <a:r>
              <a:rPr lang="en-US" sz="1700" b="1" i="0" u="sng" dirty="0">
                <a:solidFill>
                  <a:schemeClr val="tx2">
                    <a:lumMod val="90000"/>
                    <a:alpha val="70000"/>
                  </a:schemeClr>
                </a:solidFill>
              </a:rPr>
              <a:t>: </a:t>
            </a:r>
            <a:r>
              <a:rPr lang="en-US" sz="1700" b="1" i="0" dirty="0">
                <a:solidFill>
                  <a:schemeClr val="tx2">
                    <a:lumMod val="90000"/>
                    <a:alpha val="70000"/>
                  </a:schemeClr>
                </a:solidFill>
              </a:rPr>
              <a:t> E.</a:t>
            </a:r>
            <a:r>
              <a:rPr lang="en-US" sz="1900" b="1" i="0" dirty="0">
                <a:solidFill>
                  <a:schemeClr val="tx2">
                    <a:lumMod val="90000"/>
                    <a:alpha val="70000"/>
                  </a:schemeClr>
                </a:solidFill>
              </a:rPr>
              <a:t>BRUMANCIA M.E., Ph.D.</a:t>
            </a:r>
            <a:endParaRPr lang="en-IN" sz="1600" b="1" i="0" dirty="0">
              <a:solidFill>
                <a:schemeClr val="tx2">
                  <a:lumMod val="90000"/>
                  <a:alpha val="70000"/>
                </a:schemeClr>
              </a:solidFill>
            </a:endParaRPr>
          </a:p>
        </p:txBody>
      </p:sp>
      <p:pic>
        <p:nvPicPr>
          <p:cNvPr id="40" name="Picture 3">
            <a:extLst>
              <a:ext uri="{FF2B5EF4-FFF2-40B4-BE49-F238E27FC236}">
                <a16:creationId xmlns:a16="http://schemas.microsoft.com/office/drawing/2014/main" id="{A8F773ED-8829-4165-AE7F-BE53EC626054}"/>
              </a:ext>
            </a:extLst>
          </p:cNvPr>
          <p:cNvPicPr>
            <a:picLocks noChangeAspect="1"/>
          </p:cNvPicPr>
          <p:nvPr/>
        </p:nvPicPr>
        <p:blipFill rotWithShape="1">
          <a:blip r:embed="rId2"/>
          <a:srcRect t="26280" b="24387"/>
          <a:stretch/>
        </p:blipFill>
        <p:spPr>
          <a:xfrm>
            <a:off x="0" y="-1"/>
            <a:ext cx="12191977" cy="3304675"/>
          </a:xfrm>
          <a:prstGeom prst="rect">
            <a:avLst/>
          </a:prstGeom>
        </p:spPr>
      </p:pic>
      <p:cxnSp>
        <p:nvCxnSpPr>
          <p:cNvPr id="4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24462CD-F6E7-4D09-BE50-C315780BE34B}"/>
              </a:ext>
            </a:extLst>
          </p:cNvPr>
          <p:cNvSpPr txBox="1"/>
          <p:nvPr/>
        </p:nvSpPr>
        <p:spPr>
          <a:xfrm>
            <a:off x="170596" y="2596788"/>
            <a:ext cx="9705474" cy="707886"/>
          </a:xfrm>
          <a:prstGeom prst="rect">
            <a:avLst/>
          </a:prstGeom>
          <a:noFill/>
        </p:spPr>
        <p:txBody>
          <a:bodyPr wrap="square" rtlCol="0">
            <a:spAutoFit/>
          </a:bodyPr>
          <a:lstStyle/>
          <a:p>
            <a:r>
              <a:rPr lang="en-US" sz="4000" b="1" u="sng" dirty="0">
                <a:solidFill>
                  <a:schemeClr val="accent1">
                    <a:lumMod val="60000"/>
                    <a:lumOff val="40000"/>
                  </a:schemeClr>
                </a:solidFill>
                <a:effectLst>
                  <a:outerShdw blurRad="38100" dist="38100" dir="2700000" algn="tl">
                    <a:srgbClr val="000000">
                      <a:alpha val="43137"/>
                    </a:srgbClr>
                  </a:outerShdw>
                </a:effectLst>
                <a:latin typeface="Arial Narrow" panose="020B0606020202030204" pitchFamily="34" charset="0"/>
              </a:rPr>
              <a:t>Online Movie Ticket Booking</a:t>
            </a:r>
            <a:endParaRPr lang="en-IN" sz="4000" dirty="0">
              <a:solidFill>
                <a:schemeClr val="accent1">
                  <a:lumMod val="60000"/>
                  <a:lumOff val="40000"/>
                </a:schemeClr>
              </a:solidFill>
              <a:latin typeface="Arial Narrow" panose="020B0606020202030204" pitchFamily="34" charset="0"/>
            </a:endParaRPr>
          </a:p>
        </p:txBody>
      </p:sp>
    </p:spTree>
    <p:extLst>
      <p:ext uri="{BB962C8B-B14F-4D97-AF65-F5344CB8AC3E}">
        <p14:creationId xmlns:p14="http://schemas.microsoft.com/office/powerpoint/2010/main" val="991068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C42D-3A5A-464E-AAF8-21E9ED1FAD8E}"/>
              </a:ext>
            </a:extLst>
          </p:cNvPr>
          <p:cNvSpPr>
            <a:spLocks noGrp="1"/>
          </p:cNvSpPr>
          <p:nvPr>
            <p:ph type="title"/>
          </p:nvPr>
        </p:nvSpPr>
        <p:spPr>
          <a:xfrm>
            <a:off x="946978" y="547412"/>
            <a:ext cx="10026650" cy="655637"/>
          </a:xfrm>
        </p:spPr>
        <p:txBody>
          <a:bodyPr/>
          <a:lstStyle/>
          <a:p>
            <a:pPr algn="ctr"/>
            <a:r>
              <a:rPr lang="en-US" dirty="0">
                <a:solidFill>
                  <a:schemeClr val="accent1">
                    <a:lumMod val="60000"/>
                    <a:lumOff val="40000"/>
                  </a:schemeClr>
                </a:solidFill>
              </a:rPr>
              <a:t>SOFTWARE REQUIREMENT</a:t>
            </a:r>
            <a:endParaRPr lang="en-IN" dirty="0"/>
          </a:p>
        </p:txBody>
      </p:sp>
      <p:sp>
        <p:nvSpPr>
          <p:cNvPr id="3" name="Content Placeholder 2">
            <a:extLst>
              <a:ext uri="{FF2B5EF4-FFF2-40B4-BE49-F238E27FC236}">
                <a16:creationId xmlns:a16="http://schemas.microsoft.com/office/drawing/2014/main" id="{44CF35E8-2C69-4AE7-8E49-E34684F3C878}"/>
              </a:ext>
            </a:extLst>
          </p:cNvPr>
          <p:cNvSpPr>
            <a:spLocks noGrp="1"/>
          </p:cNvSpPr>
          <p:nvPr>
            <p:ph idx="1"/>
          </p:nvPr>
        </p:nvSpPr>
        <p:spPr>
          <a:xfrm>
            <a:off x="946978" y="1245359"/>
            <a:ext cx="10026650" cy="5065229"/>
          </a:xfrm>
        </p:spPr>
        <p:txBody>
          <a:bodyPr>
            <a:normAutofit fontScale="85000" lnSpcReduction="20000"/>
          </a:bodyPr>
          <a:lstStyle/>
          <a:p>
            <a:pPr>
              <a:buFont typeface="Wingdings" panose="05000000000000000000" pitchFamily="2" charset="2"/>
              <a:buChar char="Ø"/>
            </a:pPr>
            <a:r>
              <a:rPr lang="en-US" sz="2500" u="sng" dirty="0"/>
              <a:t>Server</a:t>
            </a:r>
            <a:r>
              <a:rPr lang="en-US" sz="2500" b="1" u="sng" dirty="0"/>
              <a:t>:</a:t>
            </a:r>
            <a:endParaRPr lang="en-IN" sz="2500" dirty="0"/>
          </a:p>
          <a:p>
            <a:pPr marL="702900" lvl="1" indent="-342900">
              <a:buFont typeface="Arial" panose="020B0604020202020204" pitchFamily="34" charset="0"/>
              <a:buChar char="•"/>
            </a:pPr>
            <a:r>
              <a:rPr lang="en-US" sz="2500" dirty="0"/>
              <a:t>	Processor-10</a:t>
            </a:r>
            <a:r>
              <a:rPr lang="en-US" sz="2500" baseline="30000" dirty="0"/>
              <a:t>th</a:t>
            </a:r>
            <a:r>
              <a:rPr lang="en-US" sz="2500" dirty="0"/>
              <a:t> generation i7	</a:t>
            </a:r>
            <a:endParaRPr lang="en-IN" sz="2500" dirty="0"/>
          </a:p>
          <a:p>
            <a:pPr marL="702900" lvl="1" indent="-342900">
              <a:buFont typeface="Arial" panose="020B0604020202020204" pitchFamily="34" charset="0"/>
              <a:buChar char="•"/>
            </a:pPr>
            <a:r>
              <a:rPr lang="en-US" sz="2500" dirty="0"/>
              <a:t>	RAM-128MB (min)</a:t>
            </a:r>
            <a:endParaRPr lang="en-IN" sz="2500" dirty="0"/>
          </a:p>
          <a:p>
            <a:pPr marL="702900" lvl="1" indent="-342900">
              <a:buFont typeface="Arial" panose="020B0604020202020204" pitchFamily="34" charset="0"/>
              <a:buChar char="•"/>
            </a:pPr>
            <a:r>
              <a:rPr lang="en-US" sz="2500" dirty="0"/>
              <a:t>	Hard disk-20GB</a:t>
            </a:r>
            <a:endParaRPr lang="en-IN" sz="2500" dirty="0"/>
          </a:p>
          <a:p>
            <a:pPr>
              <a:buFont typeface="Wingdings" panose="05000000000000000000" pitchFamily="2" charset="2"/>
              <a:buChar char="Ø"/>
            </a:pPr>
            <a:r>
              <a:rPr lang="en-US" sz="2500" u="sng" dirty="0"/>
              <a:t>Client:</a:t>
            </a:r>
            <a:endParaRPr lang="en-IN" sz="2500" dirty="0"/>
          </a:p>
          <a:p>
            <a:pPr marL="702900" lvl="1" indent="-342900">
              <a:buFont typeface="Arial" panose="020B0604020202020204" pitchFamily="34" charset="0"/>
              <a:buChar char="•"/>
            </a:pPr>
            <a:r>
              <a:rPr lang="en-US" sz="2500" dirty="0"/>
              <a:t>	Processor-10</a:t>
            </a:r>
            <a:r>
              <a:rPr lang="en-US" sz="2500" baseline="30000" dirty="0"/>
              <a:t>th</a:t>
            </a:r>
            <a:r>
              <a:rPr lang="en-US" sz="2500" dirty="0"/>
              <a:t> generation i7	</a:t>
            </a:r>
            <a:endParaRPr lang="en-IN" sz="2500" dirty="0"/>
          </a:p>
          <a:p>
            <a:pPr marL="702900" lvl="1" indent="-342900">
              <a:buFont typeface="Arial" panose="020B0604020202020204" pitchFamily="34" charset="0"/>
              <a:buChar char="•"/>
            </a:pPr>
            <a:r>
              <a:rPr lang="en-US" sz="2500" dirty="0"/>
              <a:t>	RAM-128MB (min)</a:t>
            </a:r>
            <a:endParaRPr lang="en-IN" sz="2500" dirty="0"/>
          </a:p>
          <a:p>
            <a:pPr marL="702900" lvl="1" indent="-342900">
              <a:buFont typeface="Arial" panose="020B0604020202020204" pitchFamily="34" charset="0"/>
              <a:buChar char="•"/>
            </a:pPr>
            <a:r>
              <a:rPr lang="en-US" sz="2500" dirty="0"/>
              <a:t>	Hard disk-20GB</a:t>
            </a:r>
            <a:endParaRPr lang="en-IN" sz="2500" dirty="0"/>
          </a:p>
          <a:p>
            <a:pPr>
              <a:buFont typeface="Wingdings" panose="05000000000000000000" pitchFamily="2" charset="2"/>
              <a:buChar char="Ø"/>
            </a:pPr>
            <a:r>
              <a:rPr lang="en-US" sz="2500" u="sng" dirty="0"/>
              <a:t>Software required:</a:t>
            </a:r>
            <a:endParaRPr lang="en-IN" sz="2500" dirty="0"/>
          </a:p>
          <a:p>
            <a:pPr marL="702900" lvl="1" indent="-342900">
              <a:buFont typeface="Arial" panose="020B0604020202020204" pitchFamily="34" charset="0"/>
              <a:buChar char="•"/>
            </a:pPr>
            <a:r>
              <a:rPr lang="en-US" sz="2500" dirty="0"/>
              <a:t>	Platform-Windows 10.1</a:t>
            </a:r>
            <a:endParaRPr lang="en-IN" sz="2500" dirty="0"/>
          </a:p>
          <a:p>
            <a:pPr marL="702900" lvl="1" indent="-342900">
              <a:buFont typeface="Arial" panose="020B0604020202020204" pitchFamily="34" charset="0"/>
              <a:buChar char="•"/>
            </a:pPr>
            <a:r>
              <a:rPr lang="en-US" sz="2500" dirty="0"/>
              <a:t>	Front End- HTML, CSS</a:t>
            </a:r>
            <a:endParaRPr lang="en-IN" sz="2500" dirty="0"/>
          </a:p>
          <a:p>
            <a:pPr marL="702900" lvl="1" indent="-342900">
              <a:buFont typeface="Arial" panose="020B0604020202020204" pitchFamily="34" charset="0"/>
              <a:buChar char="•"/>
            </a:pPr>
            <a:r>
              <a:rPr lang="en-US" sz="2500" dirty="0"/>
              <a:t>	Backend- XAMPP</a:t>
            </a:r>
            <a:endParaRPr lang="en-IN" sz="2500" dirty="0"/>
          </a:p>
          <a:p>
            <a:endParaRPr lang="en-IN" dirty="0"/>
          </a:p>
        </p:txBody>
      </p:sp>
    </p:spTree>
    <p:extLst>
      <p:ext uri="{BB962C8B-B14F-4D97-AF65-F5344CB8AC3E}">
        <p14:creationId xmlns:p14="http://schemas.microsoft.com/office/powerpoint/2010/main" val="18260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8696-127B-404F-8A99-059556946358}"/>
              </a:ext>
            </a:extLst>
          </p:cNvPr>
          <p:cNvSpPr>
            <a:spLocks noGrp="1"/>
          </p:cNvSpPr>
          <p:nvPr>
            <p:ph type="title"/>
          </p:nvPr>
        </p:nvSpPr>
        <p:spPr>
          <a:xfrm>
            <a:off x="1049544" y="602742"/>
            <a:ext cx="10026650" cy="655637"/>
          </a:xfrm>
        </p:spPr>
        <p:txBody>
          <a:bodyPr>
            <a:normAutofit/>
          </a:bodyPr>
          <a:lstStyle/>
          <a:p>
            <a:pPr algn="ctr"/>
            <a:r>
              <a:rPr lang="en-US" sz="2400" dirty="0">
                <a:solidFill>
                  <a:schemeClr val="accent1">
                    <a:lumMod val="40000"/>
                    <a:lumOff val="60000"/>
                  </a:schemeClr>
                </a:solidFill>
              </a:rPr>
              <a:t>ONLINE- MOVIE TICKET BOOKING PORTAL</a:t>
            </a:r>
            <a:endParaRPr lang="en-IN" sz="2400" dirty="0">
              <a:solidFill>
                <a:schemeClr val="accent1">
                  <a:lumMod val="40000"/>
                  <a:lumOff val="60000"/>
                </a:schemeClr>
              </a:solidFill>
            </a:endParaRPr>
          </a:p>
        </p:txBody>
      </p:sp>
      <p:pic>
        <p:nvPicPr>
          <p:cNvPr id="5" name="Content Placeholder 4">
            <a:extLst>
              <a:ext uri="{FF2B5EF4-FFF2-40B4-BE49-F238E27FC236}">
                <a16:creationId xmlns:a16="http://schemas.microsoft.com/office/drawing/2014/main" id="{D13E9363-0C05-468A-BCCC-37631C8817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485" y="1258379"/>
            <a:ext cx="9012238" cy="4890284"/>
          </a:xfrm>
        </p:spPr>
      </p:pic>
      <p:sp>
        <p:nvSpPr>
          <p:cNvPr id="6" name="TextBox 5">
            <a:extLst>
              <a:ext uri="{FF2B5EF4-FFF2-40B4-BE49-F238E27FC236}">
                <a16:creationId xmlns:a16="http://schemas.microsoft.com/office/drawing/2014/main" id="{3C1A1ED1-04F7-49FB-A7EA-CBB020EB2D39}"/>
              </a:ext>
            </a:extLst>
          </p:cNvPr>
          <p:cNvSpPr txBox="1"/>
          <p:nvPr/>
        </p:nvSpPr>
        <p:spPr>
          <a:xfrm>
            <a:off x="9177132" y="6148663"/>
            <a:ext cx="1531383" cy="338554"/>
          </a:xfrm>
          <a:prstGeom prst="rect">
            <a:avLst/>
          </a:prstGeom>
          <a:noFill/>
        </p:spPr>
        <p:txBody>
          <a:bodyPr wrap="square" rtlCol="0">
            <a:spAutoFit/>
          </a:bodyPr>
          <a:lstStyle/>
          <a:p>
            <a:r>
              <a:rPr lang="en-US" sz="1600" dirty="0"/>
              <a:t>INDEX.PHP</a:t>
            </a:r>
            <a:endParaRPr lang="en-IN" sz="1600" dirty="0"/>
          </a:p>
        </p:txBody>
      </p:sp>
    </p:spTree>
    <p:extLst>
      <p:ext uri="{BB962C8B-B14F-4D97-AF65-F5344CB8AC3E}">
        <p14:creationId xmlns:p14="http://schemas.microsoft.com/office/powerpoint/2010/main" val="25561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FA4C-AB67-4879-BA82-B3BC084320CD}"/>
              </a:ext>
            </a:extLst>
          </p:cNvPr>
          <p:cNvSpPr>
            <a:spLocks noGrp="1"/>
          </p:cNvSpPr>
          <p:nvPr>
            <p:ph type="title"/>
          </p:nvPr>
        </p:nvSpPr>
        <p:spPr>
          <a:xfrm>
            <a:off x="1079500" y="433388"/>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8C827169-46F6-4741-95FF-33A532573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3513" y="1393135"/>
            <a:ext cx="8799443" cy="4464326"/>
          </a:xfrm>
        </p:spPr>
      </p:pic>
      <p:sp>
        <p:nvSpPr>
          <p:cNvPr id="6" name="TextBox 5">
            <a:extLst>
              <a:ext uri="{FF2B5EF4-FFF2-40B4-BE49-F238E27FC236}">
                <a16:creationId xmlns:a16="http://schemas.microsoft.com/office/drawing/2014/main" id="{2F9B3CA7-925D-4CD7-BE67-AB47ABC8A626}"/>
              </a:ext>
            </a:extLst>
          </p:cNvPr>
          <p:cNvSpPr txBox="1"/>
          <p:nvPr/>
        </p:nvSpPr>
        <p:spPr>
          <a:xfrm>
            <a:off x="9277350" y="5869183"/>
            <a:ext cx="1258128" cy="338554"/>
          </a:xfrm>
          <a:prstGeom prst="rect">
            <a:avLst/>
          </a:prstGeom>
          <a:noFill/>
        </p:spPr>
        <p:txBody>
          <a:bodyPr wrap="square" rtlCol="0">
            <a:spAutoFit/>
          </a:bodyPr>
          <a:lstStyle/>
          <a:p>
            <a:r>
              <a:rPr lang="en-US" sz="1600" dirty="0"/>
              <a:t>INDEX.PHP</a:t>
            </a:r>
            <a:endParaRPr lang="en-IN" sz="1600" dirty="0"/>
          </a:p>
        </p:txBody>
      </p:sp>
    </p:spTree>
    <p:extLst>
      <p:ext uri="{BB962C8B-B14F-4D97-AF65-F5344CB8AC3E}">
        <p14:creationId xmlns:p14="http://schemas.microsoft.com/office/powerpoint/2010/main" val="262588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1BA2-3047-4865-858F-F07A60E35F5D}"/>
              </a:ext>
            </a:extLst>
          </p:cNvPr>
          <p:cNvSpPr>
            <a:spLocks noGrp="1"/>
          </p:cNvSpPr>
          <p:nvPr>
            <p:ph type="title"/>
          </p:nvPr>
        </p:nvSpPr>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7D7E78FB-BCAA-4CAE-99BE-63BE9EFA5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1705" y="1666875"/>
            <a:ext cx="7762239" cy="4364129"/>
          </a:xfrm>
        </p:spPr>
      </p:pic>
      <p:sp>
        <p:nvSpPr>
          <p:cNvPr id="6" name="TextBox 5">
            <a:extLst>
              <a:ext uri="{FF2B5EF4-FFF2-40B4-BE49-F238E27FC236}">
                <a16:creationId xmlns:a16="http://schemas.microsoft.com/office/drawing/2014/main" id="{95D06CA1-EE43-49A0-94AB-15708AB79631}"/>
              </a:ext>
            </a:extLst>
          </p:cNvPr>
          <p:cNvSpPr txBox="1"/>
          <p:nvPr/>
        </p:nvSpPr>
        <p:spPr>
          <a:xfrm>
            <a:off x="8751003" y="6031004"/>
            <a:ext cx="1683026" cy="338554"/>
          </a:xfrm>
          <a:prstGeom prst="rect">
            <a:avLst/>
          </a:prstGeom>
          <a:noFill/>
        </p:spPr>
        <p:txBody>
          <a:bodyPr wrap="square" rtlCol="0">
            <a:spAutoFit/>
          </a:bodyPr>
          <a:lstStyle/>
          <a:p>
            <a:r>
              <a:rPr lang="en-US" sz="1600" dirty="0"/>
              <a:t>FILM1.PHP</a:t>
            </a:r>
            <a:endParaRPr lang="en-IN" sz="1600" dirty="0"/>
          </a:p>
        </p:txBody>
      </p:sp>
    </p:spTree>
    <p:extLst>
      <p:ext uri="{BB962C8B-B14F-4D97-AF65-F5344CB8AC3E}">
        <p14:creationId xmlns:p14="http://schemas.microsoft.com/office/powerpoint/2010/main" val="208661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9786-992E-4714-ADA7-3EE36F704820}"/>
              </a:ext>
            </a:extLst>
          </p:cNvPr>
          <p:cNvSpPr>
            <a:spLocks noGrp="1"/>
          </p:cNvSpPr>
          <p:nvPr>
            <p:ph type="title"/>
          </p:nvPr>
        </p:nvSpPr>
        <p:spPr>
          <a:xfrm>
            <a:off x="1082675" y="713249"/>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15E73DE5-1E85-4DC8-9E04-CE7914F2CB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5061" y="1666875"/>
            <a:ext cx="7964556" cy="4477876"/>
          </a:xfrm>
        </p:spPr>
      </p:pic>
      <p:sp>
        <p:nvSpPr>
          <p:cNvPr id="6" name="TextBox 5">
            <a:extLst>
              <a:ext uri="{FF2B5EF4-FFF2-40B4-BE49-F238E27FC236}">
                <a16:creationId xmlns:a16="http://schemas.microsoft.com/office/drawing/2014/main" id="{4BFF9C80-33E2-4FBB-8007-298EDE38406F}"/>
              </a:ext>
            </a:extLst>
          </p:cNvPr>
          <p:cNvSpPr txBox="1"/>
          <p:nvPr/>
        </p:nvSpPr>
        <p:spPr>
          <a:xfrm>
            <a:off x="7142921" y="6140493"/>
            <a:ext cx="2716696" cy="369332"/>
          </a:xfrm>
          <a:prstGeom prst="rect">
            <a:avLst/>
          </a:prstGeom>
          <a:noFill/>
        </p:spPr>
        <p:txBody>
          <a:bodyPr wrap="square" rtlCol="0">
            <a:spAutoFit/>
          </a:bodyPr>
          <a:lstStyle/>
          <a:p>
            <a:r>
              <a:rPr lang="en-US" dirty="0"/>
              <a:t>Conformation_form.php</a:t>
            </a:r>
            <a:endParaRPr lang="en-IN" dirty="0"/>
          </a:p>
        </p:txBody>
      </p:sp>
    </p:spTree>
    <p:extLst>
      <p:ext uri="{BB962C8B-B14F-4D97-AF65-F5344CB8AC3E}">
        <p14:creationId xmlns:p14="http://schemas.microsoft.com/office/powerpoint/2010/main" val="252042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6AD-DBE6-4403-BE47-9C6CBF47B4FE}"/>
              </a:ext>
            </a:extLst>
          </p:cNvPr>
          <p:cNvSpPr>
            <a:spLocks noGrp="1"/>
          </p:cNvSpPr>
          <p:nvPr>
            <p:ph type="title"/>
          </p:nvPr>
        </p:nvSpPr>
        <p:spPr>
          <a:xfrm>
            <a:off x="1082675" y="448830"/>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6808BEA1-6562-49D1-B4E4-2281AE960C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495" y="1234109"/>
            <a:ext cx="8733183" cy="4808883"/>
          </a:xfrm>
        </p:spPr>
      </p:pic>
      <p:sp>
        <p:nvSpPr>
          <p:cNvPr id="6" name="TextBox 5">
            <a:extLst>
              <a:ext uri="{FF2B5EF4-FFF2-40B4-BE49-F238E27FC236}">
                <a16:creationId xmlns:a16="http://schemas.microsoft.com/office/drawing/2014/main" id="{0045D6F9-7F86-4E38-8D1C-8FADECCEDA14}"/>
              </a:ext>
            </a:extLst>
          </p:cNvPr>
          <p:cNvSpPr txBox="1"/>
          <p:nvPr/>
        </p:nvSpPr>
        <p:spPr>
          <a:xfrm>
            <a:off x="7659756" y="6042992"/>
            <a:ext cx="2862470" cy="369332"/>
          </a:xfrm>
          <a:prstGeom prst="rect">
            <a:avLst/>
          </a:prstGeom>
          <a:noFill/>
        </p:spPr>
        <p:txBody>
          <a:bodyPr wrap="square" rtlCol="0">
            <a:spAutoFit/>
          </a:bodyPr>
          <a:lstStyle/>
          <a:p>
            <a:r>
              <a:rPr lang="en-US" dirty="0"/>
              <a:t>Conformation_form.php</a:t>
            </a:r>
            <a:endParaRPr lang="en-IN" dirty="0"/>
          </a:p>
        </p:txBody>
      </p:sp>
    </p:spTree>
    <p:extLst>
      <p:ext uri="{BB962C8B-B14F-4D97-AF65-F5344CB8AC3E}">
        <p14:creationId xmlns:p14="http://schemas.microsoft.com/office/powerpoint/2010/main" val="69078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5A32-3F8F-4056-B1CD-2E8B79BD2079}"/>
              </a:ext>
            </a:extLst>
          </p:cNvPr>
          <p:cNvSpPr>
            <a:spLocks noGrp="1"/>
          </p:cNvSpPr>
          <p:nvPr>
            <p:ph type="title"/>
          </p:nvPr>
        </p:nvSpPr>
        <p:spPr>
          <a:xfrm>
            <a:off x="1082675" y="669849"/>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802C0CF8-7E4A-4F2D-A931-2B5368ABD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269" y="1538908"/>
            <a:ext cx="8269357" cy="4649243"/>
          </a:xfrm>
        </p:spPr>
      </p:pic>
      <p:sp>
        <p:nvSpPr>
          <p:cNvPr id="6" name="TextBox 5">
            <a:extLst>
              <a:ext uri="{FF2B5EF4-FFF2-40B4-BE49-F238E27FC236}">
                <a16:creationId xmlns:a16="http://schemas.microsoft.com/office/drawing/2014/main" id="{3273E164-421D-4E49-8C81-4380779A9CCB}"/>
              </a:ext>
            </a:extLst>
          </p:cNvPr>
          <p:cNvSpPr txBox="1"/>
          <p:nvPr/>
        </p:nvSpPr>
        <p:spPr>
          <a:xfrm>
            <a:off x="7275443" y="6188151"/>
            <a:ext cx="2782957" cy="369332"/>
          </a:xfrm>
          <a:prstGeom prst="rect">
            <a:avLst/>
          </a:prstGeom>
          <a:noFill/>
        </p:spPr>
        <p:txBody>
          <a:bodyPr wrap="square" rtlCol="0">
            <a:spAutoFit/>
          </a:bodyPr>
          <a:lstStyle/>
          <a:p>
            <a:r>
              <a:rPr lang="en-US" dirty="0"/>
              <a:t>Conformation_form.php</a:t>
            </a:r>
            <a:endParaRPr lang="en-IN" dirty="0"/>
          </a:p>
        </p:txBody>
      </p:sp>
    </p:spTree>
    <p:extLst>
      <p:ext uri="{BB962C8B-B14F-4D97-AF65-F5344CB8AC3E}">
        <p14:creationId xmlns:p14="http://schemas.microsoft.com/office/powerpoint/2010/main" val="4014845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F216-EC87-46BD-BB93-096FC9DC944D}"/>
              </a:ext>
            </a:extLst>
          </p:cNvPr>
          <p:cNvSpPr>
            <a:spLocks noGrp="1"/>
          </p:cNvSpPr>
          <p:nvPr>
            <p:ph type="title"/>
          </p:nvPr>
        </p:nvSpPr>
        <p:spPr>
          <a:xfrm>
            <a:off x="1082675" y="715235"/>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AFCB0DD3-419C-4E4F-A7BF-C47D6FF0CA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4" y="1521102"/>
            <a:ext cx="7961022" cy="4475890"/>
          </a:xfrm>
        </p:spPr>
      </p:pic>
      <p:sp>
        <p:nvSpPr>
          <p:cNvPr id="6" name="TextBox 5">
            <a:extLst>
              <a:ext uri="{FF2B5EF4-FFF2-40B4-BE49-F238E27FC236}">
                <a16:creationId xmlns:a16="http://schemas.microsoft.com/office/drawing/2014/main" id="{58C38EBA-FC12-4246-B475-1BD6687DF21D}"/>
              </a:ext>
            </a:extLst>
          </p:cNvPr>
          <p:cNvSpPr txBox="1"/>
          <p:nvPr/>
        </p:nvSpPr>
        <p:spPr>
          <a:xfrm>
            <a:off x="7633252" y="5996992"/>
            <a:ext cx="2372139" cy="369332"/>
          </a:xfrm>
          <a:prstGeom prst="rect">
            <a:avLst/>
          </a:prstGeom>
          <a:noFill/>
        </p:spPr>
        <p:txBody>
          <a:bodyPr wrap="square" rtlCol="0">
            <a:spAutoFit/>
          </a:bodyPr>
          <a:lstStyle/>
          <a:p>
            <a:r>
              <a:rPr lang="en-US" dirty="0"/>
              <a:t>Payment_form.php</a:t>
            </a:r>
            <a:endParaRPr lang="en-IN" dirty="0"/>
          </a:p>
        </p:txBody>
      </p:sp>
    </p:spTree>
    <p:extLst>
      <p:ext uri="{BB962C8B-B14F-4D97-AF65-F5344CB8AC3E}">
        <p14:creationId xmlns:p14="http://schemas.microsoft.com/office/powerpoint/2010/main" val="290863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A6A4-EEE9-4430-BF49-C615402D60E7}"/>
              </a:ext>
            </a:extLst>
          </p:cNvPr>
          <p:cNvSpPr>
            <a:spLocks noGrp="1"/>
          </p:cNvSpPr>
          <p:nvPr>
            <p:ph type="title"/>
          </p:nvPr>
        </p:nvSpPr>
        <p:spPr>
          <a:xfrm>
            <a:off x="1079500" y="600421"/>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C51F2F50-D4BB-47DD-8107-7A10D64E2D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2026" y="1441588"/>
            <a:ext cx="7821598" cy="4397502"/>
          </a:xfrm>
        </p:spPr>
      </p:pic>
      <p:sp>
        <p:nvSpPr>
          <p:cNvPr id="6" name="TextBox 5">
            <a:extLst>
              <a:ext uri="{FF2B5EF4-FFF2-40B4-BE49-F238E27FC236}">
                <a16:creationId xmlns:a16="http://schemas.microsoft.com/office/drawing/2014/main" id="{A73B1230-7342-4D7C-95A8-8E09A70DD8BC}"/>
              </a:ext>
            </a:extLst>
          </p:cNvPr>
          <p:cNvSpPr txBox="1"/>
          <p:nvPr/>
        </p:nvSpPr>
        <p:spPr>
          <a:xfrm>
            <a:off x="7686261" y="5861528"/>
            <a:ext cx="2317363" cy="371061"/>
          </a:xfrm>
          <a:prstGeom prst="rect">
            <a:avLst/>
          </a:prstGeom>
          <a:noFill/>
        </p:spPr>
        <p:txBody>
          <a:bodyPr wrap="square" rtlCol="0">
            <a:spAutoFit/>
          </a:bodyPr>
          <a:lstStyle/>
          <a:p>
            <a:r>
              <a:rPr lang="en-US" dirty="0"/>
              <a:t>Payment_form.php</a:t>
            </a:r>
            <a:endParaRPr lang="en-IN" dirty="0"/>
          </a:p>
        </p:txBody>
      </p:sp>
    </p:spTree>
    <p:extLst>
      <p:ext uri="{BB962C8B-B14F-4D97-AF65-F5344CB8AC3E}">
        <p14:creationId xmlns:p14="http://schemas.microsoft.com/office/powerpoint/2010/main" val="3958867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5F63-FAAF-4B5C-9C2C-B112EBC6EE60}"/>
              </a:ext>
            </a:extLst>
          </p:cNvPr>
          <p:cNvSpPr>
            <a:spLocks noGrp="1"/>
          </p:cNvSpPr>
          <p:nvPr>
            <p:ph type="title"/>
          </p:nvPr>
        </p:nvSpPr>
        <p:spPr>
          <a:xfrm>
            <a:off x="1082675" y="587168"/>
            <a:ext cx="10026650" cy="655637"/>
          </a:xfrm>
        </p:spPr>
        <p:txBody>
          <a:bodyPr/>
          <a:lstStyle/>
          <a:p>
            <a:r>
              <a:rPr lang="en-US" dirty="0">
                <a:solidFill>
                  <a:schemeClr val="accent1">
                    <a:lumMod val="40000"/>
                    <a:lumOff val="60000"/>
                  </a:schemeClr>
                </a:solidFill>
              </a:rPr>
              <a:t>ONLINE- MOVIE TICKET BOOKING PORTAL</a:t>
            </a:r>
            <a:endParaRPr lang="en-IN" dirty="0"/>
          </a:p>
        </p:txBody>
      </p:sp>
      <p:pic>
        <p:nvPicPr>
          <p:cNvPr id="5" name="Content Placeholder 4">
            <a:extLst>
              <a:ext uri="{FF2B5EF4-FFF2-40B4-BE49-F238E27FC236}">
                <a16:creationId xmlns:a16="http://schemas.microsoft.com/office/drawing/2014/main" id="{DD756BFC-5CA4-47D6-B850-FF06CEC8DF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435" y="1319005"/>
            <a:ext cx="8415130" cy="4731201"/>
          </a:xfrm>
        </p:spPr>
      </p:pic>
      <p:sp>
        <p:nvSpPr>
          <p:cNvPr id="6" name="TextBox 5">
            <a:extLst>
              <a:ext uri="{FF2B5EF4-FFF2-40B4-BE49-F238E27FC236}">
                <a16:creationId xmlns:a16="http://schemas.microsoft.com/office/drawing/2014/main" id="{BEDD8116-145A-42DF-ADEB-EB756D585FEB}"/>
              </a:ext>
            </a:extLst>
          </p:cNvPr>
          <p:cNvSpPr txBox="1"/>
          <p:nvPr/>
        </p:nvSpPr>
        <p:spPr>
          <a:xfrm>
            <a:off x="8165576" y="6126406"/>
            <a:ext cx="2623930" cy="369332"/>
          </a:xfrm>
          <a:prstGeom prst="rect">
            <a:avLst/>
          </a:prstGeom>
          <a:noFill/>
        </p:spPr>
        <p:txBody>
          <a:bodyPr wrap="square" rtlCol="0">
            <a:spAutoFit/>
          </a:bodyPr>
          <a:lstStyle/>
          <a:p>
            <a:r>
              <a:rPr lang="en-US" b="1" dirty="0"/>
              <a:t>Success_form.php</a:t>
            </a:r>
            <a:endParaRPr lang="en-IN" b="1" dirty="0"/>
          </a:p>
        </p:txBody>
      </p:sp>
    </p:spTree>
    <p:extLst>
      <p:ext uri="{BB962C8B-B14F-4D97-AF65-F5344CB8AC3E}">
        <p14:creationId xmlns:p14="http://schemas.microsoft.com/office/powerpoint/2010/main" val="404595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6C7A-E439-4682-BCE0-020CCC220B09}"/>
              </a:ext>
            </a:extLst>
          </p:cNvPr>
          <p:cNvSpPr>
            <a:spLocks noGrp="1"/>
          </p:cNvSpPr>
          <p:nvPr>
            <p:ph type="title"/>
          </p:nvPr>
        </p:nvSpPr>
        <p:spPr/>
        <p:txBody>
          <a:bodyPr>
            <a:normAutofit/>
          </a:bodyPr>
          <a:lstStyle/>
          <a:p>
            <a:pPr algn="ctr"/>
            <a:r>
              <a:rPr lang="en-US" sz="3200" b="1" u="sng" dirty="0">
                <a:solidFill>
                  <a:schemeClr val="accent1">
                    <a:lumMod val="60000"/>
                    <a:lumOff val="40000"/>
                  </a:schemeClr>
                </a:solidFill>
              </a:rPr>
              <a:t>INTRODUCTION</a:t>
            </a:r>
            <a:endParaRPr lang="en-IN" sz="3200" b="1" u="sng"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20887C91-C587-4283-BD38-D59D7A9E17D9}"/>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 Welcome to newly designed website</a:t>
            </a:r>
            <a:r>
              <a:rPr lang="en-US" b="1" dirty="0"/>
              <a:t>,” Online Movie Ticket Booking” </a:t>
            </a:r>
            <a:r>
              <a:rPr lang="en-US" dirty="0"/>
              <a:t>is a faster, cleaner and a tad more personal website, specially designed to make your booking experience better. </a:t>
            </a:r>
          </a:p>
          <a:p>
            <a:pPr>
              <a:buFont typeface="Wingdings" panose="05000000000000000000" pitchFamily="2" charset="2"/>
              <a:buChar char="Ø"/>
            </a:pPr>
            <a:r>
              <a:rPr lang="en-US" dirty="0"/>
              <a:t>Customers may view the contents of any available movie/show and may book movie ticket as needed. The program automatically calculates the subtotal and grand total along with the taxes. </a:t>
            </a:r>
            <a:endParaRPr lang="en-IN" dirty="0"/>
          </a:p>
          <a:p>
            <a:pPr>
              <a:buFont typeface="Wingdings" panose="05000000000000000000" pitchFamily="2" charset="2"/>
              <a:buChar char="Ø"/>
            </a:pPr>
            <a:r>
              <a:rPr lang="en-US" dirty="0"/>
              <a:t>The aim is to automate its existing manual system by the help of computerized equipment and full-fledged computer software, fulfilling their requirements, so that their valuable data/information can be stored for a longer period with easy accessing and manipulation of the same. </a:t>
            </a:r>
            <a:endParaRPr lang="en-IN" dirty="0"/>
          </a:p>
        </p:txBody>
      </p:sp>
    </p:spTree>
    <p:extLst>
      <p:ext uri="{BB962C8B-B14F-4D97-AF65-F5344CB8AC3E}">
        <p14:creationId xmlns:p14="http://schemas.microsoft.com/office/powerpoint/2010/main" val="2548738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3302-FB7E-4452-B126-B5DC4E7AED14}"/>
              </a:ext>
            </a:extLst>
          </p:cNvPr>
          <p:cNvSpPr>
            <a:spLocks noGrp="1"/>
          </p:cNvSpPr>
          <p:nvPr>
            <p:ph type="title"/>
          </p:nvPr>
        </p:nvSpPr>
        <p:spPr>
          <a:xfrm>
            <a:off x="950567" y="772698"/>
            <a:ext cx="10026650" cy="655637"/>
          </a:xfrm>
        </p:spPr>
        <p:txBody>
          <a:bodyPr/>
          <a:lstStyle/>
          <a:p>
            <a:pPr algn="ctr"/>
            <a:r>
              <a:rPr lang="en-US" dirty="0">
                <a:solidFill>
                  <a:schemeClr val="accent1">
                    <a:lumMod val="40000"/>
                    <a:lumOff val="60000"/>
                  </a:schemeClr>
                </a:solidFill>
              </a:rPr>
              <a:t>CONCLUSION</a:t>
            </a:r>
            <a:endParaRPr lang="en-IN" dirty="0">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AB5531D-9BC3-41B3-985B-D92D6B2E99C2}"/>
              </a:ext>
            </a:extLst>
          </p:cNvPr>
          <p:cNvSpPr>
            <a:spLocks noGrp="1"/>
          </p:cNvSpPr>
          <p:nvPr>
            <p:ph idx="1"/>
          </p:nvPr>
        </p:nvSpPr>
        <p:spPr>
          <a:xfrm>
            <a:off x="821635" y="1666875"/>
            <a:ext cx="10284515" cy="4561647"/>
          </a:xfrm>
        </p:spPr>
        <p:txBody>
          <a:bodyPr>
            <a:normAutofit fontScale="92500" lnSpcReduction="10000"/>
          </a:bodyPr>
          <a:lstStyle/>
          <a:p>
            <a:pPr>
              <a:buFont typeface="Wingdings" panose="05000000000000000000" pitchFamily="2" charset="2"/>
              <a:buChar char="Ø"/>
            </a:pPr>
            <a:r>
              <a:rPr lang="en-US" dirty="0"/>
              <a:t> </a:t>
            </a:r>
            <a:r>
              <a:rPr lang="en-US" sz="2300" dirty="0"/>
              <a:t>The aim of proposed system is to develop a system of improved facilities. The proposed system can overcome all the limitations of the existing system. The system provides proper security and reduces the manual work. </a:t>
            </a:r>
            <a:endParaRPr lang="en-IN" sz="2300" dirty="0"/>
          </a:p>
          <a:p>
            <a:pPr marL="702900" indent="-342900">
              <a:buFont typeface="Wingdings" panose="05000000000000000000" pitchFamily="2" charset="2"/>
              <a:buChar char="§"/>
            </a:pPr>
            <a:r>
              <a:rPr lang="en-US" dirty="0"/>
              <a:t>	Security of data	</a:t>
            </a:r>
            <a:endParaRPr lang="en-IN" dirty="0"/>
          </a:p>
          <a:p>
            <a:pPr marL="702900" lvl="1" indent="-342900">
              <a:buFont typeface="Wingdings" panose="05000000000000000000" pitchFamily="2" charset="2"/>
              <a:buChar char="§"/>
            </a:pPr>
            <a:r>
              <a:rPr lang="en-US" dirty="0"/>
              <a:t>	Ensure data accuracies.</a:t>
            </a:r>
            <a:endParaRPr lang="en-IN" dirty="0"/>
          </a:p>
          <a:p>
            <a:pPr marL="702900" lvl="1" indent="-342900">
              <a:buFont typeface="Wingdings" panose="05000000000000000000" pitchFamily="2" charset="2"/>
              <a:buChar char="§"/>
            </a:pPr>
            <a:r>
              <a:rPr lang="en-US" dirty="0"/>
              <a:t>	Proper control of the higher officials.</a:t>
            </a:r>
            <a:endParaRPr lang="en-IN" dirty="0"/>
          </a:p>
          <a:p>
            <a:pPr marL="702900" lvl="1" indent="-342900">
              <a:buFont typeface="Wingdings" panose="05000000000000000000" pitchFamily="2" charset="2"/>
              <a:buChar char="§"/>
            </a:pPr>
            <a:r>
              <a:rPr lang="en-US" dirty="0"/>
              <a:t>	Minimize manual data entry.</a:t>
            </a:r>
            <a:endParaRPr lang="en-IN" dirty="0"/>
          </a:p>
          <a:p>
            <a:pPr marL="702900" lvl="1" indent="-342900">
              <a:buFont typeface="Wingdings" panose="05000000000000000000" pitchFamily="2" charset="2"/>
              <a:buChar char="§"/>
            </a:pPr>
            <a:r>
              <a:rPr lang="en-US" dirty="0"/>
              <a:t>	Greater efficiency	</a:t>
            </a:r>
            <a:endParaRPr lang="en-IN" dirty="0"/>
          </a:p>
          <a:p>
            <a:pPr marL="702900" lvl="1" indent="-342900">
              <a:buFont typeface="Wingdings" panose="05000000000000000000" pitchFamily="2" charset="2"/>
              <a:buChar char="§"/>
            </a:pPr>
            <a:r>
              <a:rPr lang="en-US" dirty="0"/>
              <a:t>	Better Service</a:t>
            </a:r>
            <a:endParaRPr lang="en-IN" dirty="0"/>
          </a:p>
          <a:p>
            <a:pPr marL="702900" lvl="1" indent="-342900">
              <a:buFont typeface="Wingdings" panose="05000000000000000000" pitchFamily="2" charset="2"/>
              <a:buChar char="§"/>
            </a:pPr>
            <a:r>
              <a:rPr lang="en-US" dirty="0"/>
              <a:t>	User friendliness and interactive.</a:t>
            </a:r>
            <a:endParaRPr lang="en-IN" dirty="0"/>
          </a:p>
          <a:p>
            <a:pPr marL="702900" lvl="1" indent="-342900">
              <a:buFont typeface="Wingdings" panose="05000000000000000000" pitchFamily="2" charset="2"/>
              <a:buChar char="§"/>
            </a:pPr>
            <a:r>
              <a:rPr lang="en-US" dirty="0"/>
              <a:t>	Minimum time required.</a:t>
            </a:r>
            <a:endParaRPr lang="en-IN" dirty="0"/>
          </a:p>
        </p:txBody>
      </p:sp>
    </p:spTree>
    <p:extLst>
      <p:ext uri="{BB962C8B-B14F-4D97-AF65-F5344CB8AC3E}">
        <p14:creationId xmlns:p14="http://schemas.microsoft.com/office/powerpoint/2010/main" val="400343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9ADF-C60E-4AF0-9C58-7D4C464949E8}"/>
              </a:ext>
            </a:extLst>
          </p:cNvPr>
          <p:cNvSpPr>
            <a:spLocks noGrp="1"/>
          </p:cNvSpPr>
          <p:nvPr>
            <p:ph type="title"/>
          </p:nvPr>
        </p:nvSpPr>
        <p:spPr>
          <a:xfrm>
            <a:off x="837509" y="0"/>
            <a:ext cx="10026650" cy="655637"/>
          </a:xfrm>
        </p:spPr>
        <p:txBody>
          <a:bodyPr>
            <a:normAutofit/>
          </a:bodyPr>
          <a:lstStyle/>
          <a:p>
            <a:pPr algn="ctr"/>
            <a:r>
              <a:rPr lang="en-US" sz="2400" b="1" u="sng" dirty="0"/>
              <a:t>Course certificate</a:t>
            </a:r>
            <a:endParaRPr lang="en-IN" sz="2400" b="1" u="sng" dirty="0"/>
          </a:p>
        </p:txBody>
      </p:sp>
      <p:pic>
        <p:nvPicPr>
          <p:cNvPr id="6" name="Content Placeholder 5">
            <a:extLst>
              <a:ext uri="{FF2B5EF4-FFF2-40B4-BE49-F238E27FC236}">
                <a16:creationId xmlns:a16="http://schemas.microsoft.com/office/drawing/2014/main" id="{F55DFC07-B6D5-4EB1-9C8F-9C9211A0A6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991" y="543339"/>
            <a:ext cx="8733183" cy="6215270"/>
          </a:xfrm>
        </p:spPr>
      </p:pic>
    </p:spTree>
    <p:extLst>
      <p:ext uri="{BB962C8B-B14F-4D97-AF65-F5344CB8AC3E}">
        <p14:creationId xmlns:p14="http://schemas.microsoft.com/office/powerpoint/2010/main" val="37112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B5D1-4260-4745-8D38-5457F26AA6A7}"/>
              </a:ext>
            </a:extLst>
          </p:cNvPr>
          <p:cNvSpPr>
            <a:spLocks noGrp="1"/>
          </p:cNvSpPr>
          <p:nvPr>
            <p:ph type="title"/>
          </p:nvPr>
        </p:nvSpPr>
        <p:spPr>
          <a:xfrm>
            <a:off x="1079500" y="69694"/>
            <a:ext cx="10026650" cy="655637"/>
          </a:xfrm>
        </p:spPr>
        <p:txBody>
          <a:bodyPr>
            <a:normAutofit/>
          </a:bodyPr>
          <a:lstStyle/>
          <a:p>
            <a:pPr algn="ctr"/>
            <a:r>
              <a:rPr lang="en-US" sz="2400" u="sng" dirty="0"/>
              <a:t>Internship certificate</a:t>
            </a:r>
            <a:endParaRPr lang="en-IN" sz="2400" u="sng" dirty="0"/>
          </a:p>
        </p:txBody>
      </p:sp>
      <p:pic>
        <p:nvPicPr>
          <p:cNvPr id="5" name="Content Placeholder 4">
            <a:extLst>
              <a:ext uri="{FF2B5EF4-FFF2-40B4-BE49-F238E27FC236}">
                <a16:creationId xmlns:a16="http://schemas.microsoft.com/office/drawing/2014/main" id="{4F22A244-2557-4BC1-BB4A-0D2803714E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8111" y="611458"/>
            <a:ext cx="6280879" cy="6176848"/>
          </a:xfrm>
        </p:spPr>
      </p:pic>
    </p:spTree>
    <p:extLst>
      <p:ext uri="{BB962C8B-B14F-4D97-AF65-F5344CB8AC3E}">
        <p14:creationId xmlns:p14="http://schemas.microsoft.com/office/powerpoint/2010/main" val="3458592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A584C-01AE-4A4E-BB58-D2802D3FA5A5}"/>
              </a:ext>
            </a:extLst>
          </p:cNvPr>
          <p:cNvSpPr txBox="1"/>
          <p:nvPr/>
        </p:nvSpPr>
        <p:spPr>
          <a:xfrm>
            <a:off x="240631" y="3903345"/>
            <a:ext cx="8791074" cy="2954655"/>
          </a:xfrm>
          <a:prstGeom prst="rect">
            <a:avLst/>
          </a:prstGeom>
          <a:noFill/>
        </p:spPr>
        <p:txBody>
          <a:bodyPr wrap="square" rtlCol="0">
            <a:spAutoFit/>
          </a:bodyPr>
          <a:lstStyle/>
          <a:p>
            <a:r>
              <a:rPr lang="en-US" sz="2400" b="1" u="sng" dirty="0">
                <a:solidFill>
                  <a:schemeClr val="accent3">
                    <a:lumMod val="60000"/>
                    <a:lumOff val="40000"/>
                  </a:schemeClr>
                </a:solidFill>
                <a:latin typeface="Agency FB" panose="020B0503020202020204" pitchFamily="34" charset="0"/>
              </a:rPr>
              <a:t>NAME: </a:t>
            </a:r>
            <a:r>
              <a:rPr lang="en-US" sz="2400" b="1" dirty="0">
                <a:solidFill>
                  <a:schemeClr val="accent3">
                    <a:lumMod val="60000"/>
                    <a:lumOff val="40000"/>
                  </a:schemeClr>
                </a:solidFill>
                <a:latin typeface="Agency FB" panose="020B0503020202020204" pitchFamily="34" charset="0"/>
              </a:rPr>
              <a:t>V SARAH PHILOMIN</a:t>
            </a:r>
          </a:p>
          <a:p>
            <a:r>
              <a:rPr lang="en-US" sz="2400" b="1" u="sng" dirty="0">
                <a:solidFill>
                  <a:schemeClr val="accent3">
                    <a:lumMod val="60000"/>
                    <a:lumOff val="40000"/>
                  </a:schemeClr>
                </a:solidFill>
                <a:latin typeface="Agency FB" panose="020B0503020202020204" pitchFamily="34" charset="0"/>
              </a:rPr>
              <a:t>PT1</a:t>
            </a:r>
            <a:r>
              <a:rPr lang="en-US" sz="2400" b="1" dirty="0">
                <a:solidFill>
                  <a:schemeClr val="accent3">
                    <a:lumMod val="60000"/>
                    <a:lumOff val="40000"/>
                  </a:schemeClr>
                </a:solidFill>
                <a:latin typeface="Agency FB" panose="020B0503020202020204" pitchFamily="34" charset="0"/>
              </a:rPr>
              <a:t>-”ONLINE MOVIE TICKET BOOKING”</a:t>
            </a:r>
          </a:p>
          <a:p>
            <a:r>
              <a:rPr lang="en-US" sz="2400" b="1" u="sng" dirty="0">
                <a:solidFill>
                  <a:schemeClr val="accent3">
                    <a:lumMod val="60000"/>
                    <a:lumOff val="40000"/>
                  </a:schemeClr>
                </a:solidFill>
                <a:latin typeface="Agency FB" panose="020B0503020202020204" pitchFamily="34" charset="0"/>
              </a:rPr>
              <a:t>INTERNAL GUIDE: </a:t>
            </a:r>
            <a:r>
              <a:rPr lang="en-US" sz="2400" b="1" dirty="0">
                <a:solidFill>
                  <a:schemeClr val="accent3">
                    <a:lumMod val="60000"/>
                    <a:lumOff val="40000"/>
                  </a:schemeClr>
                </a:solidFill>
                <a:latin typeface="Agency FB" panose="020B0503020202020204" pitchFamily="34" charset="0"/>
              </a:rPr>
              <a:t>E.BRUMANCIA M.E., Ph.D.,</a:t>
            </a:r>
          </a:p>
          <a:p>
            <a:r>
              <a:rPr lang="en-US" sz="2400" b="1" u="sng" dirty="0">
                <a:solidFill>
                  <a:schemeClr val="accent3">
                    <a:lumMod val="60000"/>
                    <a:lumOff val="40000"/>
                  </a:schemeClr>
                </a:solidFill>
                <a:latin typeface="Agency FB" panose="020B0503020202020204" pitchFamily="34" charset="0"/>
              </a:rPr>
              <a:t>BATCH</a:t>
            </a:r>
            <a:r>
              <a:rPr lang="en-US" sz="2400" b="1" dirty="0">
                <a:solidFill>
                  <a:schemeClr val="accent3">
                    <a:lumMod val="60000"/>
                    <a:lumOff val="40000"/>
                  </a:schemeClr>
                </a:solidFill>
                <a:latin typeface="Agency FB" panose="020B0503020202020204" pitchFamily="34" charset="0"/>
              </a:rPr>
              <a:t> 2018-2020</a:t>
            </a:r>
          </a:p>
          <a:p>
            <a:r>
              <a:rPr lang="en-US" sz="2400" b="1" dirty="0">
                <a:solidFill>
                  <a:schemeClr val="accent3">
                    <a:lumMod val="60000"/>
                    <a:lumOff val="40000"/>
                  </a:schemeClr>
                </a:solidFill>
                <a:latin typeface="Agency FB" panose="020B0503020202020204" pitchFamily="34" charset="0"/>
              </a:rPr>
              <a:t>SATHYABAMA UNIVERSITY</a:t>
            </a:r>
          </a:p>
          <a:p>
            <a:endParaRPr lang="en-US" sz="2400" b="1" dirty="0">
              <a:solidFill>
                <a:schemeClr val="accent3">
                  <a:lumMod val="60000"/>
                  <a:lumOff val="40000"/>
                </a:schemeClr>
              </a:solidFill>
              <a:latin typeface="Agency FB" panose="020B0503020202020204" pitchFamily="34" charset="0"/>
            </a:endParaRPr>
          </a:p>
          <a:p>
            <a:r>
              <a:rPr lang="en-US" sz="2400" b="1" dirty="0">
                <a:solidFill>
                  <a:schemeClr val="accent3">
                    <a:lumMod val="60000"/>
                    <a:lumOff val="40000"/>
                  </a:schemeClr>
                </a:solidFill>
                <a:latin typeface="Agency FB" panose="020B0503020202020204" pitchFamily="34" charset="0"/>
              </a:rPr>
              <a:t>THANK YOU</a:t>
            </a:r>
            <a:r>
              <a:rPr lang="en-IN" sz="2400" b="1" dirty="0">
                <a:solidFill>
                  <a:schemeClr val="accent3">
                    <a:lumMod val="60000"/>
                    <a:lumOff val="40000"/>
                  </a:schemeClr>
                </a:solidFill>
                <a:latin typeface="Agency FB" panose="020B0503020202020204" pitchFamily="34" charset="0"/>
              </a:rPr>
              <a:t> </a:t>
            </a:r>
            <a:r>
              <a:rPr lang="en-IN" sz="2400" b="1" dirty="0">
                <a:solidFill>
                  <a:schemeClr val="accent3">
                    <a:lumMod val="60000"/>
                    <a:lumOff val="40000"/>
                  </a:schemeClr>
                </a:solidFill>
                <a:latin typeface="Agency FB" panose="020B0503020202020204" pitchFamily="34" charset="0"/>
                <a:sym typeface="Wingdings" panose="05000000000000000000" pitchFamily="2" charset="2"/>
              </a:rPr>
              <a:t></a:t>
            </a:r>
          </a:p>
          <a:p>
            <a:endParaRPr lang="en-US" dirty="0"/>
          </a:p>
        </p:txBody>
      </p:sp>
    </p:spTree>
    <p:extLst>
      <p:ext uri="{BB962C8B-B14F-4D97-AF65-F5344CB8AC3E}">
        <p14:creationId xmlns:p14="http://schemas.microsoft.com/office/powerpoint/2010/main" val="347602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0EA0-D48D-4F2B-B414-B4888E05C7ED}"/>
              </a:ext>
            </a:extLst>
          </p:cNvPr>
          <p:cNvSpPr>
            <a:spLocks noGrp="1"/>
          </p:cNvSpPr>
          <p:nvPr>
            <p:ph type="title"/>
          </p:nvPr>
        </p:nvSpPr>
        <p:spPr>
          <a:xfrm>
            <a:off x="1079500" y="1011238"/>
            <a:ext cx="10026650" cy="655637"/>
          </a:xfrm>
        </p:spPr>
        <p:txBody>
          <a:bodyPr/>
          <a:lstStyle/>
          <a:p>
            <a:pPr algn="ctr"/>
            <a:r>
              <a:rPr lang="en-US" b="1" u="sng" dirty="0">
                <a:solidFill>
                  <a:schemeClr val="accent1">
                    <a:lumMod val="60000"/>
                    <a:lumOff val="40000"/>
                  </a:schemeClr>
                </a:solidFill>
              </a:rPr>
              <a:t>INTRODUCTION</a:t>
            </a:r>
            <a:endParaRPr lang="en-IN" u="sng" dirty="0"/>
          </a:p>
        </p:txBody>
      </p:sp>
      <p:sp>
        <p:nvSpPr>
          <p:cNvPr id="3" name="Content Placeholder 2">
            <a:extLst>
              <a:ext uri="{FF2B5EF4-FFF2-40B4-BE49-F238E27FC236}">
                <a16:creationId xmlns:a16="http://schemas.microsoft.com/office/drawing/2014/main" id="{1857C931-D559-496F-9397-1227C49C4D19}"/>
              </a:ext>
            </a:extLst>
          </p:cNvPr>
          <p:cNvSpPr>
            <a:spLocks noGrp="1"/>
          </p:cNvSpPr>
          <p:nvPr>
            <p:ph idx="1"/>
          </p:nvPr>
        </p:nvSpPr>
        <p:spPr>
          <a:xfrm>
            <a:off x="1079500" y="1790700"/>
            <a:ext cx="10026650" cy="4596848"/>
          </a:xfrm>
        </p:spPr>
        <p:txBody>
          <a:bodyPr>
            <a:normAutofit/>
          </a:bodyPr>
          <a:lstStyle/>
          <a:p>
            <a:pPr>
              <a:buFont typeface="Wingdings" panose="05000000000000000000" pitchFamily="2" charset="2"/>
              <a:buChar char="Ø"/>
            </a:pPr>
            <a:r>
              <a:rPr lang="en-US" dirty="0"/>
              <a:t>Basically the project describes how to manage for good performance and better services for the clients.</a:t>
            </a:r>
            <a:endParaRPr lang="en-IN" dirty="0"/>
          </a:p>
          <a:p>
            <a:pPr>
              <a:buFont typeface="Wingdings" panose="05000000000000000000" pitchFamily="2" charset="2"/>
              <a:buChar char="Ø"/>
            </a:pPr>
            <a:r>
              <a:rPr lang="en-US" dirty="0"/>
              <a:t> It may help collecting perfect management in details. In a very short time, the collection will be obvious, simple and sensible. It will help a person to know the management of passed year perfectly and vividly. </a:t>
            </a:r>
          </a:p>
          <a:p>
            <a:pPr>
              <a:buFont typeface="Wingdings" panose="05000000000000000000" pitchFamily="2" charset="2"/>
              <a:buChar char="Ø"/>
            </a:pPr>
            <a:r>
              <a:rPr lang="en-US" dirty="0"/>
              <a:t>It also helps in current all works relative to Movie Ticket Booking System. It will be also reduced the cost of collecting the management &amp; collection procedure will go on smoothly.</a:t>
            </a:r>
          </a:p>
          <a:p>
            <a:pPr>
              <a:buFont typeface="Wingdings" panose="05000000000000000000" pitchFamily="2" charset="2"/>
              <a:buChar char="Ø"/>
            </a:pPr>
            <a:r>
              <a:rPr lang="en-US" dirty="0"/>
              <a:t>Our project aims at Business process automation, i.e. we have tried to computerize various processes of Movie Ticket Booking Portal.</a:t>
            </a:r>
            <a:endParaRPr lang="en-IN" dirty="0"/>
          </a:p>
        </p:txBody>
      </p:sp>
    </p:spTree>
    <p:extLst>
      <p:ext uri="{BB962C8B-B14F-4D97-AF65-F5344CB8AC3E}">
        <p14:creationId xmlns:p14="http://schemas.microsoft.com/office/powerpoint/2010/main" val="327013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44-68E5-44A3-AF13-B3387B93875C}"/>
              </a:ext>
            </a:extLst>
          </p:cNvPr>
          <p:cNvSpPr>
            <a:spLocks noGrp="1"/>
          </p:cNvSpPr>
          <p:nvPr>
            <p:ph type="title"/>
          </p:nvPr>
        </p:nvSpPr>
        <p:spPr>
          <a:xfrm>
            <a:off x="748195" y="507656"/>
            <a:ext cx="10026650" cy="655637"/>
          </a:xfrm>
        </p:spPr>
        <p:txBody>
          <a:bodyPr/>
          <a:lstStyle/>
          <a:p>
            <a:pPr algn="ctr"/>
            <a:r>
              <a:rPr lang="en-US" u="sng" dirty="0">
                <a:solidFill>
                  <a:schemeClr val="accent1">
                    <a:lumMod val="60000"/>
                    <a:lumOff val="40000"/>
                  </a:schemeClr>
                </a:solidFill>
              </a:rPr>
              <a:t>ER DIAGRAM</a:t>
            </a:r>
            <a:endParaRPr lang="en-IN" u="sng" dirty="0">
              <a:solidFill>
                <a:schemeClr val="accent1">
                  <a:lumMod val="60000"/>
                  <a:lumOff val="40000"/>
                </a:schemeClr>
              </a:solidFill>
            </a:endParaRPr>
          </a:p>
        </p:txBody>
      </p:sp>
      <p:pic>
        <p:nvPicPr>
          <p:cNvPr id="17" name="Content Placeholder 16">
            <a:extLst>
              <a:ext uri="{FF2B5EF4-FFF2-40B4-BE49-F238E27FC236}">
                <a16:creationId xmlns:a16="http://schemas.microsoft.com/office/drawing/2014/main" id="{AFBAE0DB-2CA5-4653-B8F7-577C291E30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730" y="1328988"/>
            <a:ext cx="9370115" cy="5021356"/>
          </a:xfrm>
        </p:spPr>
      </p:pic>
    </p:spTree>
    <p:extLst>
      <p:ext uri="{BB962C8B-B14F-4D97-AF65-F5344CB8AC3E}">
        <p14:creationId xmlns:p14="http://schemas.microsoft.com/office/powerpoint/2010/main" val="158854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F2A9-87A0-4935-9341-C2AEB46CC205}"/>
              </a:ext>
            </a:extLst>
          </p:cNvPr>
          <p:cNvSpPr>
            <a:spLocks noGrp="1"/>
          </p:cNvSpPr>
          <p:nvPr>
            <p:ph type="title"/>
          </p:nvPr>
        </p:nvSpPr>
        <p:spPr/>
        <p:txBody>
          <a:bodyPr/>
          <a:lstStyle/>
          <a:p>
            <a:pPr algn="ctr"/>
            <a:r>
              <a:rPr lang="en-US" u="sng" dirty="0">
                <a:solidFill>
                  <a:schemeClr val="accent1">
                    <a:lumMod val="60000"/>
                    <a:lumOff val="40000"/>
                  </a:schemeClr>
                </a:solidFill>
              </a:rPr>
              <a:t>METHODOLOGY</a:t>
            </a:r>
            <a:endParaRPr lang="en-IN" u="sng"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72144403-F465-4F62-869E-103DECAF8FD7}"/>
              </a:ext>
            </a:extLst>
          </p:cNvPr>
          <p:cNvSpPr>
            <a:spLocks noGrp="1"/>
          </p:cNvSpPr>
          <p:nvPr>
            <p:ph idx="1"/>
          </p:nvPr>
        </p:nvSpPr>
        <p:spPr>
          <a:xfrm>
            <a:off x="1079500" y="1790700"/>
            <a:ext cx="10026650" cy="4437822"/>
          </a:xfrm>
        </p:spPr>
        <p:txBody>
          <a:bodyPr>
            <a:normAutofit/>
          </a:bodyPr>
          <a:lstStyle/>
          <a:p>
            <a:r>
              <a:rPr lang="en-US" sz="2400" b="1" u="sng" dirty="0">
                <a:solidFill>
                  <a:schemeClr val="accent6">
                    <a:lumMod val="60000"/>
                    <a:lumOff val="40000"/>
                    <a:alpha val="70000"/>
                  </a:schemeClr>
                </a:solidFill>
              </a:rPr>
              <a:t>PROGRAMMING LANGUAGES</a:t>
            </a:r>
            <a:r>
              <a:rPr lang="en-IN" sz="2400" b="1" u="sng" dirty="0">
                <a:solidFill>
                  <a:schemeClr val="accent6">
                    <a:lumMod val="60000"/>
                    <a:lumOff val="40000"/>
                    <a:alpha val="70000"/>
                  </a:schemeClr>
                </a:solidFill>
              </a:rPr>
              <a:t> </a:t>
            </a:r>
          </a:p>
          <a:p>
            <a:pPr lvl="1">
              <a:buFont typeface="Courier New" panose="02070309020205020404" pitchFamily="49" charset="0"/>
              <a:buChar char="o"/>
            </a:pPr>
            <a:r>
              <a:rPr lang="en-US" sz="1800" b="1" i="0" dirty="0"/>
              <a:t>HTML-HYPERTEXT MARKUP LANGUAGE</a:t>
            </a:r>
          </a:p>
          <a:p>
            <a:pPr lvl="1">
              <a:buFont typeface="Courier New" panose="02070309020205020404" pitchFamily="49" charset="0"/>
              <a:buChar char="o"/>
            </a:pPr>
            <a:r>
              <a:rPr lang="en-US" sz="1800" b="1" i="0" dirty="0"/>
              <a:t>CSS-CASCADING STYLE SHEETS</a:t>
            </a:r>
          </a:p>
          <a:p>
            <a:pPr lvl="1">
              <a:buFont typeface="Courier New" panose="02070309020205020404" pitchFamily="49" charset="0"/>
              <a:buChar char="o"/>
            </a:pPr>
            <a:r>
              <a:rPr lang="en-US" sz="1800" b="1" i="0" dirty="0"/>
              <a:t>PHP-HYPERTEXT PREPROCESSOR</a:t>
            </a:r>
          </a:p>
          <a:p>
            <a:pPr lvl="1"/>
            <a:endParaRPr lang="en-US" sz="1800" b="1" i="0" dirty="0"/>
          </a:p>
          <a:p>
            <a:r>
              <a:rPr lang="en-US" sz="2400" b="1" u="sng" dirty="0">
                <a:solidFill>
                  <a:schemeClr val="accent6">
                    <a:lumMod val="60000"/>
                    <a:lumOff val="40000"/>
                    <a:alpha val="70000"/>
                  </a:schemeClr>
                </a:solidFill>
              </a:rPr>
              <a:t>SOFTWARE SPECIFICATION</a:t>
            </a:r>
            <a:endParaRPr lang="en-IN" sz="2400" dirty="0">
              <a:solidFill>
                <a:schemeClr val="accent6">
                  <a:lumMod val="60000"/>
                  <a:lumOff val="40000"/>
                  <a:alpha val="70000"/>
                </a:schemeClr>
              </a:solidFill>
            </a:endParaRPr>
          </a:p>
          <a:p>
            <a:pPr marL="702900" lvl="1" indent="-342900">
              <a:buFont typeface="Courier New" panose="02070309020205020404" pitchFamily="49" charset="0"/>
              <a:buChar char="o"/>
            </a:pPr>
            <a:r>
              <a:rPr lang="en-US" sz="1800" b="1" i="0" dirty="0"/>
              <a:t>Platform-Windows 10.1</a:t>
            </a:r>
            <a:endParaRPr lang="en-IN" sz="1800" b="1" i="0" dirty="0"/>
          </a:p>
          <a:p>
            <a:pPr marL="702900" lvl="1" indent="-342900">
              <a:buFont typeface="Courier New" panose="02070309020205020404" pitchFamily="49" charset="0"/>
              <a:buChar char="o"/>
            </a:pPr>
            <a:r>
              <a:rPr lang="en-US" sz="1800" b="1" i="0" dirty="0"/>
              <a:t>Front End- HTML, CSS</a:t>
            </a:r>
            <a:endParaRPr lang="en-IN" sz="1800" b="1" i="0" dirty="0"/>
          </a:p>
          <a:p>
            <a:pPr marL="702900" lvl="1" indent="-342900">
              <a:buFont typeface="Courier New" panose="02070309020205020404" pitchFamily="49" charset="0"/>
              <a:buChar char="o"/>
            </a:pPr>
            <a:r>
              <a:rPr lang="en-US" sz="1800" b="1" i="0" dirty="0"/>
              <a:t>Backend- XAMPP</a:t>
            </a:r>
            <a:endParaRPr lang="en-IN" sz="1800" b="1" i="0" dirty="0"/>
          </a:p>
        </p:txBody>
      </p:sp>
    </p:spTree>
    <p:extLst>
      <p:ext uri="{BB962C8B-B14F-4D97-AF65-F5344CB8AC3E}">
        <p14:creationId xmlns:p14="http://schemas.microsoft.com/office/powerpoint/2010/main" val="46543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A25F-2EF1-4CFC-8C5B-5EB6CEADD609}"/>
              </a:ext>
            </a:extLst>
          </p:cNvPr>
          <p:cNvSpPr>
            <a:spLocks noGrp="1"/>
          </p:cNvSpPr>
          <p:nvPr>
            <p:ph type="title"/>
          </p:nvPr>
        </p:nvSpPr>
        <p:spPr/>
        <p:txBody>
          <a:bodyPr>
            <a:normAutofit/>
          </a:bodyPr>
          <a:lstStyle/>
          <a:p>
            <a:pPr algn="ctr"/>
            <a:r>
              <a:rPr lang="en-US" dirty="0">
                <a:solidFill>
                  <a:schemeClr val="accent1">
                    <a:lumMod val="60000"/>
                    <a:lumOff val="40000"/>
                  </a:schemeClr>
                </a:solidFill>
              </a:rPr>
              <a:t>Programming languages</a:t>
            </a:r>
            <a:endParaRPr lang="en-IN"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03E750CC-8F8F-45F5-B980-CFB512E50D43}"/>
              </a:ext>
            </a:extLst>
          </p:cNvPr>
          <p:cNvSpPr>
            <a:spLocks noGrp="1"/>
          </p:cNvSpPr>
          <p:nvPr>
            <p:ph idx="1"/>
          </p:nvPr>
        </p:nvSpPr>
        <p:spPr>
          <a:xfrm>
            <a:off x="1079500" y="1790700"/>
            <a:ext cx="10026650" cy="4676361"/>
          </a:xfrm>
        </p:spPr>
        <p:txBody>
          <a:bodyPr>
            <a:normAutofit fontScale="70000" lnSpcReduction="20000"/>
          </a:bodyPr>
          <a:lstStyle/>
          <a:p>
            <a:r>
              <a:rPr lang="en-US" sz="2600" dirty="0"/>
              <a:t> </a:t>
            </a:r>
            <a:r>
              <a:rPr lang="en-US" sz="2600" b="1" u="sng" dirty="0"/>
              <a:t>FRONT END:</a:t>
            </a:r>
            <a:endParaRPr lang="en-IN" sz="2600" dirty="0"/>
          </a:p>
          <a:p>
            <a:r>
              <a:rPr lang="en-US" sz="2600" b="1" dirty="0"/>
              <a:t> </a:t>
            </a:r>
            <a:r>
              <a:rPr lang="en-US" sz="2600" b="1" u="sng" dirty="0"/>
              <a:t>HTML</a:t>
            </a:r>
            <a:r>
              <a:rPr lang="en-US" sz="2600" dirty="0"/>
              <a:t>:</a:t>
            </a:r>
          </a:p>
          <a:p>
            <a:pPr marL="702900" lvl="1" indent="-342900">
              <a:buFont typeface="Arial" panose="020B0604020202020204" pitchFamily="34" charset="0"/>
              <a:buChar char="•"/>
            </a:pPr>
            <a:r>
              <a:rPr lang="en-US" sz="2600" i="0" u="sng" dirty="0"/>
              <a:t>Hypertext Markup Language (HTML) </a:t>
            </a:r>
            <a:r>
              <a:rPr lang="en-US" sz="2300" i="0" dirty="0"/>
              <a:t>is the standard markup language for creating webpages and applications. Each page contains a series of connections to other pages called hyperlinks.</a:t>
            </a:r>
          </a:p>
          <a:p>
            <a:pPr marL="702900" lvl="1" indent="-342900">
              <a:buFont typeface="Arial" panose="020B0604020202020204" pitchFamily="34" charset="0"/>
              <a:buChar char="•"/>
            </a:pPr>
            <a:r>
              <a:rPr lang="en-US" sz="2300" i="0" dirty="0"/>
              <a:t>HTML describes the structure of a webpage semantically and originally included cues for the appearance of the document.HTML elements are delineated by tags, written using angle brackets.</a:t>
            </a:r>
          </a:p>
          <a:p>
            <a:pPr marL="702900" lvl="1" indent="-342900">
              <a:buFont typeface="Arial" panose="020B0604020202020204" pitchFamily="34" charset="0"/>
              <a:buChar char="•"/>
            </a:pPr>
            <a:r>
              <a:rPr lang="en-US" sz="2300" i="0" dirty="0"/>
              <a:t>Browsers do not display the HTML tags, but use them to interpret the content of the page.</a:t>
            </a:r>
          </a:p>
          <a:p>
            <a:pPr lvl="1"/>
            <a:endParaRPr lang="en-IN" sz="2300" i="0" dirty="0"/>
          </a:p>
          <a:p>
            <a:pPr marL="702900" lvl="1" indent="-342900">
              <a:buFont typeface="Arial" panose="020B0604020202020204" pitchFamily="34" charset="0"/>
              <a:buChar char="•"/>
            </a:pPr>
            <a:r>
              <a:rPr lang="en-US" sz="2300" i="0" dirty="0"/>
              <a:t>HTML code ensures the proper formatting of text and images so that your Internet browser may display them as they are intended to look. </a:t>
            </a:r>
          </a:p>
          <a:p>
            <a:pPr marL="702900" lvl="1" indent="-342900">
              <a:buFont typeface="Arial" panose="020B0604020202020204" pitchFamily="34" charset="0"/>
              <a:buChar char="•"/>
            </a:pPr>
            <a:r>
              <a:rPr lang="en-US" sz="2300" i="0" dirty="0"/>
              <a:t>Without HTML a browser would not know how to display text as elements or load images or other elements.</a:t>
            </a:r>
          </a:p>
          <a:p>
            <a:pPr marL="702900" lvl="1" indent="-342900">
              <a:buFont typeface="Arial" panose="020B0604020202020204" pitchFamily="34" charset="0"/>
              <a:buChar char="•"/>
            </a:pPr>
            <a:r>
              <a:rPr lang="en-US" sz="2300" i="0" dirty="0"/>
              <a:t>HTML also provides a basic structure of the page, upon which Cascading Style Sheets are overlaid to change its appearance.</a:t>
            </a:r>
            <a:endParaRPr lang="en-IN" sz="2300" i="0" dirty="0"/>
          </a:p>
          <a:p>
            <a:endParaRPr lang="en-IN" dirty="0"/>
          </a:p>
        </p:txBody>
      </p:sp>
    </p:spTree>
    <p:extLst>
      <p:ext uri="{BB962C8B-B14F-4D97-AF65-F5344CB8AC3E}">
        <p14:creationId xmlns:p14="http://schemas.microsoft.com/office/powerpoint/2010/main" val="377468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973B-16B8-4ADD-AC7D-919D3CA9BE7D}"/>
              </a:ext>
            </a:extLst>
          </p:cNvPr>
          <p:cNvSpPr>
            <a:spLocks noGrp="1"/>
          </p:cNvSpPr>
          <p:nvPr>
            <p:ph type="title"/>
          </p:nvPr>
        </p:nvSpPr>
        <p:spPr/>
        <p:txBody>
          <a:bodyPr/>
          <a:lstStyle/>
          <a:p>
            <a:pPr algn="ctr"/>
            <a:r>
              <a:rPr lang="en-US" dirty="0">
                <a:solidFill>
                  <a:schemeClr val="accent1">
                    <a:lumMod val="60000"/>
                    <a:lumOff val="40000"/>
                  </a:schemeClr>
                </a:solidFill>
              </a:rPr>
              <a:t>Programming languages</a:t>
            </a:r>
            <a:endParaRPr lang="en-IN" dirty="0"/>
          </a:p>
        </p:txBody>
      </p:sp>
      <p:sp>
        <p:nvSpPr>
          <p:cNvPr id="3" name="Content Placeholder 2">
            <a:extLst>
              <a:ext uri="{FF2B5EF4-FFF2-40B4-BE49-F238E27FC236}">
                <a16:creationId xmlns:a16="http://schemas.microsoft.com/office/drawing/2014/main" id="{6CF9A69D-6A01-408A-BDE3-048D6F00CF7A}"/>
              </a:ext>
            </a:extLst>
          </p:cNvPr>
          <p:cNvSpPr>
            <a:spLocks noGrp="1"/>
          </p:cNvSpPr>
          <p:nvPr>
            <p:ph idx="1"/>
          </p:nvPr>
        </p:nvSpPr>
        <p:spPr>
          <a:xfrm>
            <a:off x="1079500" y="1790700"/>
            <a:ext cx="10026650" cy="4676361"/>
          </a:xfrm>
        </p:spPr>
        <p:txBody>
          <a:bodyPr>
            <a:normAutofit/>
          </a:bodyPr>
          <a:lstStyle/>
          <a:p>
            <a:pPr>
              <a:buFont typeface="Wingdings" panose="05000000000000000000" pitchFamily="2" charset="2"/>
              <a:buChar char="Ø"/>
            </a:pPr>
            <a:r>
              <a:rPr lang="en-US" sz="2400" b="1" u="sng" dirty="0"/>
              <a:t>CSS:</a:t>
            </a:r>
            <a:endParaRPr lang="en-IN" sz="2400" dirty="0"/>
          </a:p>
          <a:p>
            <a:pPr marL="702900" lvl="1" indent="-342900">
              <a:buFont typeface="Wingdings" panose="05000000000000000000" pitchFamily="2" charset="2"/>
              <a:buChar char="§"/>
            </a:pPr>
            <a:r>
              <a:rPr lang="en-US" sz="2400" i="0" u="sng" dirty="0"/>
              <a:t>Cascading Style Sheets (CSS) </a:t>
            </a:r>
            <a:r>
              <a:rPr lang="en-US" i="0" dirty="0"/>
              <a:t>is a style sheet language used for describing the presentation of a document written in a markup language, CSS is designed primarily to enable the separation of presentation and content including aspects such as the layouts, colors, and fonts. </a:t>
            </a:r>
          </a:p>
          <a:p>
            <a:pPr marL="702900" lvl="1" indent="-342900">
              <a:buFont typeface="Wingdings" panose="05000000000000000000" pitchFamily="2" charset="2"/>
              <a:buChar char="§"/>
            </a:pPr>
            <a:r>
              <a:rPr lang="en-US" i="0" dirty="0"/>
              <a:t>This separation can improve content accessibility, provide more flexibility and control in the specification of presentation characteristics.</a:t>
            </a:r>
          </a:p>
          <a:p>
            <a:pPr marL="702900" lvl="1" indent="-342900">
              <a:buFont typeface="Wingdings" panose="05000000000000000000" pitchFamily="2" charset="2"/>
              <a:buChar char="§"/>
            </a:pPr>
            <a:r>
              <a:rPr lang="en-US" i="0" dirty="0"/>
              <a:t>Enables multiple HTML pages to share formatting by specifying the relevant CSS in a separate </a:t>
            </a:r>
            <a:r>
              <a:rPr lang="en-US" b="1" i="0" dirty="0"/>
              <a:t>.css </a:t>
            </a:r>
            <a:r>
              <a:rPr lang="en-US" i="0" dirty="0"/>
              <a:t>file, and reduce complexity and repetition in the structural content.</a:t>
            </a:r>
            <a:endParaRPr lang="en-IN" i="0" dirty="0"/>
          </a:p>
          <a:p>
            <a:endParaRPr lang="en-IN" dirty="0"/>
          </a:p>
        </p:txBody>
      </p:sp>
    </p:spTree>
    <p:extLst>
      <p:ext uri="{BB962C8B-B14F-4D97-AF65-F5344CB8AC3E}">
        <p14:creationId xmlns:p14="http://schemas.microsoft.com/office/powerpoint/2010/main" val="5354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9E2B-5511-4D45-B547-36D4F3BDB4C9}"/>
              </a:ext>
            </a:extLst>
          </p:cNvPr>
          <p:cNvSpPr>
            <a:spLocks noGrp="1"/>
          </p:cNvSpPr>
          <p:nvPr>
            <p:ph type="title"/>
          </p:nvPr>
        </p:nvSpPr>
        <p:spPr/>
        <p:txBody>
          <a:bodyPr/>
          <a:lstStyle/>
          <a:p>
            <a:pPr algn="ctr"/>
            <a:r>
              <a:rPr lang="en-US" dirty="0">
                <a:solidFill>
                  <a:schemeClr val="accent1">
                    <a:lumMod val="60000"/>
                    <a:lumOff val="40000"/>
                  </a:schemeClr>
                </a:solidFill>
              </a:rPr>
              <a:t>Programming languages</a:t>
            </a:r>
            <a:endParaRPr lang="en-IN" dirty="0"/>
          </a:p>
        </p:txBody>
      </p:sp>
      <p:sp>
        <p:nvSpPr>
          <p:cNvPr id="3" name="Content Placeholder 2">
            <a:extLst>
              <a:ext uri="{FF2B5EF4-FFF2-40B4-BE49-F238E27FC236}">
                <a16:creationId xmlns:a16="http://schemas.microsoft.com/office/drawing/2014/main" id="{2F8007F3-AEF2-4B88-9CAF-7DF96159D28E}"/>
              </a:ext>
            </a:extLst>
          </p:cNvPr>
          <p:cNvSpPr>
            <a:spLocks noGrp="1"/>
          </p:cNvSpPr>
          <p:nvPr>
            <p:ph idx="1"/>
          </p:nvPr>
        </p:nvSpPr>
        <p:spPr>
          <a:xfrm>
            <a:off x="1079500" y="1790700"/>
            <a:ext cx="10026650" cy="4795630"/>
          </a:xfrm>
        </p:spPr>
        <p:txBody>
          <a:bodyPr>
            <a:normAutofit fontScale="70000" lnSpcReduction="20000"/>
          </a:bodyPr>
          <a:lstStyle/>
          <a:p>
            <a:pPr>
              <a:buFont typeface="Wingdings" panose="05000000000000000000" pitchFamily="2" charset="2"/>
              <a:buChar char="Ø"/>
            </a:pPr>
            <a:r>
              <a:rPr lang="en-US" sz="2900" b="1" u="sng" dirty="0"/>
              <a:t>PHP:</a:t>
            </a:r>
            <a:endParaRPr lang="en-IN" sz="2900" dirty="0"/>
          </a:p>
          <a:p>
            <a:r>
              <a:rPr lang="en-US" sz="2600" b="1" u="sng" dirty="0"/>
              <a:t>PHP (Hypertext Preprocessor)</a:t>
            </a:r>
            <a:r>
              <a:rPr lang="en-US" sz="2600" b="1" dirty="0"/>
              <a:t> </a:t>
            </a:r>
            <a:r>
              <a:rPr lang="en-US" sz="2600" dirty="0"/>
              <a:t>is a widely used open source general purpose scripting language that is especially suites for web development and can be embedded into html basically, a server-side scripting language designed primarily for web development but also used a general-purpose programming language. </a:t>
            </a:r>
          </a:p>
          <a:p>
            <a:r>
              <a:rPr lang="en-US" sz="2600" dirty="0"/>
              <a:t>PHP code may be embedded into HTML or HTML5 markup, or it can be used in combination with various web template systems, web content management systems and web frameworks.</a:t>
            </a:r>
            <a:endParaRPr lang="en-IN" sz="2600" dirty="0"/>
          </a:p>
          <a:p>
            <a:r>
              <a:rPr lang="en-US" sz="2600" b="1" u="sng" dirty="0"/>
              <a:t>PHP code</a:t>
            </a:r>
            <a:r>
              <a:rPr lang="en-US" sz="2600" b="1" dirty="0"/>
              <a:t> </a:t>
            </a:r>
            <a:r>
              <a:rPr lang="en-US" sz="2600" dirty="0"/>
              <a:t>is usually processed by a PHP interpreter implemented as a module in the web server or as a Common Gateway Interface (CGI) executable. </a:t>
            </a:r>
          </a:p>
          <a:p>
            <a:r>
              <a:rPr lang="en-US" sz="2600" dirty="0"/>
              <a:t>The web server software combines the results of the interpreted and executed PHP code, which may be any type of data, including images, with the generated webpage code may also be executed with a command-line interface (CLI) and can be used to implement standalone graphical applications.</a:t>
            </a:r>
            <a:endParaRPr lang="en-IN" sz="2600" dirty="0"/>
          </a:p>
          <a:p>
            <a:endParaRPr lang="en-IN" dirty="0"/>
          </a:p>
        </p:txBody>
      </p:sp>
    </p:spTree>
    <p:extLst>
      <p:ext uri="{BB962C8B-B14F-4D97-AF65-F5344CB8AC3E}">
        <p14:creationId xmlns:p14="http://schemas.microsoft.com/office/powerpoint/2010/main" val="345502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97CE-3F81-4490-AF02-22095E94DA25}"/>
              </a:ext>
            </a:extLst>
          </p:cNvPr>
          <p:cNvSpPr>
            <a:spLocks noGrp="1"/>
          </p:cNvSpPr>
          <p:nvPr>
            <p:ph type="title"/>
          </p:nvPr>
        </p:nvSpPr>
        <p:spPr/>
        <p:txBody>
          <a:bodyPr>
            <a:normAutofit/>
          </a:bodyPr>
          <a:lstStyle/>
          <a:p>
            <a:pPr algn="ctr"/>
            <a:r>
              <a:rPr lang="en-US" sz="2400" dirty="0">
                <a:solidFill>
                  <a:schemeClr val="accent1">
                    <a:lumMod val="60000"/>
                    <a:lumOff val="40000"/>
                  </a:schemeClr>
                </a:solidFill>
              </a:rPr>
              <a:t>SOFTWARE REQUIREMENT SPECIFICATION</a:t>
            </a:r>
            <a:endParaRPr lang="en-IN" sz="24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CAB42DA3-5013-4482-88CE-97D8B2C7B46A}"/>
              </a:ext>
            </a:extLst>
          </p:cNvPr>
          <p:cNvSpPr>
            <a:spLocks noGrp="1"/>
          </p:cNvSpPr>
          <p:nvPr>
            <p:ph idx="1"/>
          </p:nvPr>
        </p:nvSpPr>
        <p:spPr/>
        <p:txBody>
          <a:bodyPr/>
          <a:lstStyle/>
          <a:p>
            <a:endParaRPr lang="en-US" dirty="0"/>
          </a:p>
          <a:p>
            <a:r>
              <a:rPr lang="en-US" dirty="0"/>
              <a:t>The Software Requirements is produced at the culmination of the analysis task. </a:t>
            </a:r>
          </a:p>
          <a:p>
            <a:r>
              <a:rPr lang="en-US" dirty="0"/>
              <a:t>The function and performance allocated to software as part of system engineering are refined by establishing a complete information description.</a:t>
            </a:r>
          </a:p>
          <a:p>
            <a:r>
              <a:rPr lang="en-US" dirty="0"/>
              <a:t>A detailed functional and behavioral description, an indication of performance requirements and design constraints, appropriate validation criteria, and other data pertinent to requirements.</a:t>
            </a:r>
            <a:endParaRPr lang="en-IN" dirty="0"/>
          </a:p>
        </p:txBody>
      </p:sp>
    </p:spTree>
    <p:extLst>
      <p:ext uri="{BB962C8B-B14F-4D97-AF65-F5344CB8AC3E}">
        <p14:creationId xmlns:p14="http://schemas.microsoft.com/office/powerpoint/2010/main" val="3134119073"/>
      </p:ext>
    </p:extLst>
  </p:cSld>
  <p:clrMapOvr>
    <a:masterClrMapping/>
  </p:clrMapOvr>
</p:sld>
</file>

<file path=ppt/theme/theme1.xml><?xml version="1.0" encoding="utf-8"?>
<a:theme xmlns:a="http://schemas.openxmlformats.org/drawingml/2006/main" name="LeafVTI">
  <a:themeElements>
    <a:clrScheme name="AnalogousFromDarkSeedLeftStep">
      <a:dk1>
        <a:srgbClr val="000000"/>
      </a:dk1>
      <a:lt1>
        <a:srgbClr val="FFFFFF"/>
      </a:lt1>
      <a:dk2>
        <a:srgbClr val="393620"/>
      </a:dk2>
      <a:lt2>
        <a:srgbClr val="E8E2E7"/>
      </a:lt2>
      <a:accent1>
        <a:srgbClr val="48B758"/>
      </a:accent1>
      <a:accent2>
        <a:srgbClr val="5AB13B"/>
      </a:accent2>
      <a:accent3>
        <a:srgbClr val="8BAC44"/>
      </a:accent3>
      <a:accent4>
        <a:srgbClr val="AEA33A"/>
      </a:accent4>
      <a:accent5>
        <a:srgbClr val="C3864D"/>
      </a:accent5>
      <a:accent6>
        <a:srgbClr val="B1433B"/>
      </a:accent6>
      <a:hlink>
        <a:srgbClr val="A27C36"/>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78</TotalTime>
  <Words>732</Words>
  <Application>Microsoft Office PowerPoint</Application>
  <PresentationFormat>Widescreen</PresentationFormat>
  <Paragraphs>100</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Agency FB</vt:lpstr>
      <vt:lpstr>Arial</vt:lpstr>
      <vt:lpstr>Arial Narrow</vt:lpstr>
      <vt:lpstr>Avenir Next LT Pro Light</vt:lpstr>
      <vt:lpstr>Bradley Hand ITC</vt:lpstr>
      <vt:lpstr>Courier New</vt:lpstr>
      <vt:lpstr>Rockwell Nova Light</vt:lpstr>
      <vt:lpstr>Wingdings</vt:lpstr>
      <vt:lpstr>LeafVTI</vt:lpstr>
      <vt:lpstr>PowerPoint Presentation</vt:lpstr>
      <vt:lpstr>INTRODUCTION</vt:lpstr>
      <vt:lpstr>INTRODUCTION</vt:lpstr>
      <vt:lpstr>ER DIAGRAM</vt:lpstr>
      <vt:lpstr>METHODOLOGY</vt:lpstr>
      <vt:lpstr>Programming languages</vt:lpstr>
      <vt:lpstr>Programming languages</vt:lpstr>
      <vt:lpstr>Programming languages</vt:lpstr>
      <vt:lpstr>SOFTWARE REQUIREMENT SPECIFICATION</vt:lpstr>
      <vt:lpstr>SOFTWARE REQUIREMENT</vt:lpstr>
      <vt:lpstr>ONLINE- MOVIE TICKET BOOKING PORTAL</vt:lpstr>
      <vt:lpstr>ONLINE- MOVIE TICKET BOOKING PORTAL</vt:lpstr>
      <vt:lpstr>ONLINE- MOVIE TICKET BOOKING PORTAL</vt:lpstr>
      <vt:lpstr>ONLINE- MOVIE TICKET BOOKING PORTAL</vt:lpstr>
      <vt:lpstr>ONLINE- MOVIE TICKET BOOKING PORTAL</vt:lpstr>
      <vt:lpstr>ONLINE- MOVIE TICKET BOOKING PORTAL</vt:lpstr>
      <vt:lpstr>ONLINE- MOVIE TICKET BOOKING PORTAL</vt:lpstr>
      <vt:lpstr>ONLINE- MOVIE TICKET BOOKING PORTAL</vt:lpstr>
      <vt:lpstr>ONLINE- MOVIE TICKET BOOKING PORTAL</vt:lpstr>
      <vt:lpstr>CONCLUSION</vt:lpstr>
      <vt:lpstr>Course certificate</vt:lpstr>
      <vt:lpstr>Internship certificate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Movie Ticket Booking</dc:title>
  <dc:creator>janesia philomin</dc:creator>
  <cp:lastModifiedBy>janesia philomin</cp:lastModifiedBy>
  <cp:revision>10</cp:revision>
  <dcterms:created xsi:type="dcterms:W3CDTF">2021-01-21T22:53:45Z</dcterms:created>
  <dcterms:modified xsi:type="dcterms:W3CDTF">2021-01-22T06:42:22Z</dcterms:modified>
</cp:coreProperties>
</file>